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257" r:id="rId3"/>
    <p:sldId id="258" r:id="rId4"/>
    <p:sldId id="259" r:id="rId5"/>
    <p:sldId id="260" r:id="rId6"/>
    <p:sldId id="270" r:id="rId7"/>
    <p:sldId id="261" r:id="rId8"/>
    <p:sldId id="262" r:id="rId9"/>
    <p:sldId id="263" r:id="rId10"/>
    <p:sldId id="264" r:id="rId11"/>
    <p:sldId id="265" r:id="rId12"/>
    <p:sldId id="266" r:id="rId13"/>
    <p:sldId id="267" r:id="rId14"/>
    <p:sldId id="268" r:id="rId15"/>
    <p:sldId id="269"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5606" autoAdjust="0"/>
  </p:normalViewPr>
  <p:slideViewPr>
    <p:cSldViewPr snapToGrid="0" snapToObjects="1">
      <p:cViewPr varScale="1">
        <p:scale>
          <a:sx n="72" d="100"/>
          <a:sy n="72" d="100"/>
        </p:scale>
        <p:origin x="-636" y="-8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339039-B2A7-2A46-9361-B94047263BC9}"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325894-7525-D14C-87CB-282E84431AD0}" type="slidenum">
              <a:rPr lang="en-US" smtClean="0"/>
              <a:t>‹#›</a:t>
            </a:fld>
            <a:endParaRPr lang="en-US"/>
          </a:p>
        </p:txBody>
      </p:sp>
    </p:spTree>
    <p:extLst>
      <p:ext uri="{BB962C8B-B14F-4D97-AF65-F5344CB8AC3E}">
        <p14:creationId xmlns:p14="http://schemas.microsoft.com/office/powerpoint/2010/main" val="916578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uk-UA" dirty="0" smtClean="0"/>
              <a:t>Допомога в разі загибелі</a:t>
            </a:r>
            <a:endParaRPr lang="ru-RU" dirty="0"/>
          </a:p>
        </p:txBody>
      </p:sp>
      <p:sp>
        <p:nvSpPr>
          <p:cNvPr id="4" name="Номер слайда 3"/>
          <p:cNvSpPr>
            <a:spLocks noGrp="1"/>
          </p:cNvSpPr>
          <p:nvPr>
            <p:ph type="sldNum" sz="quarter" idx="10"/>
          </p:nvPr>
        </p:nvSpPr>
        <p:spPr/>
        <p:txBody>
          <a:bodyPr/>
          <a:lstStyle/>
          <a:p>
            <a:fld id="{5C325894-7525-D14C-87CB-282E84431AD0}" type="slidenum">
              <a:rPr lang="en-US" smtClean="0"/>
              <a:t>1</a:t>
            </a:fld>
            <a:endParaRPr lang="en-US"/>
          </a:p>
        </p:txBody>
      </p:sp>
    </p:spTree>
    <p:extLst>
      <p:ext uri="{BB962C8B-B14F-4D97-AF65-F5344CB8AC3E}">
        <p14:creationId xmlns:p14="http://schemas.microsoft.com/office/powerpoint/2010/main" val="1627821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The Casualty assistance call</a:t>
            </a:r>
            <a:endParaRPr lang="uk-UA" b="1" dirty="0" smtClean="0"/>
          </a:p>
          <a:p>
            <a:r>
              <a:rPr lang="en-US" dirty="0" smtClean="0"/>
              <a:t>Death occurs in the field</a:t>
            </a:r>
          </a:p>
          <a:p>
            <a:r>
              <a:rPr lang="en-US" dirty="0" smtClean="0"/>
              <a:t>Identification verified by unit personnel</a:t>
            </a:r>
          </a:p>
          <a:p>
            <a:r>
              <a:rPr lang="en-US" dirty="0" smtClean="0"/>
              <a:t>The deceased Primary Next of Kin (PNOK) is identified to be notified as quickly as possible</a:t>
            </a:r>
          </a:p>
          <a:p>
            <a:r>
              <a:rPr lang="en-US" dirty="0" smtClean="0"/>
              <a:t>The body or remains are recovered and prepared to be moved to the soldiers home of record</a:t>
            </a:r>
          </a:p>
          <a:p>
            <a:r>
              <a:rPr lang="en-US" dirty="0" smtClean="0"/>
              <a:t>A body escort of equal or senior rank is assigned to remain with the deceased through transit</a:t>
            </a:r>
          </a:p>
          <a:p>
            <a:endParaRPr lang="en-US" dirty="0"/>
          </a:p>
        </p:txBody>
      </p:sp>
      <p:sp>
        <p:nvSpPr>
          <p:cNvPr id="4" name="Slide Number Placeholder 3"/>
          <p:cNvSpPr>
            <a:spLocks noGrp="1"/>
          </p:cNvSpPr>
          <p:nvPr>
            <p:ph type="sldNum" sz="quarter" idx="10"/>
          </p:nvPr>
        </p:nvSpPr>
        <p:spPr/>
        <p:txBody>
          <a:bodyPr/>
          <a:lstStyle/>
          <a:p>
            <a:fld id="{5C325894-7525-D14C-87CB-282E84431AD0}" type="slidenum">
              <a:rPr lang="en-US" smtClean="0"/>
              <a:t>5</a:t>
            </a:fld>
            <a:endParaRPr lang="en-US"/>
          </a:p>
        </p:txBody>
      </p:sp>
    </p:spTree>
    <p:extLst>
      <p:ext uri="{BB962C8B-B14F-4D97-AF65-F5344CB8AC3E}">
        <p14:creationId xmlns:p14="http://schemas.microsoft.com/office/powerpoint/2010/main" val="1037305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https://www.youtube.com/watch?v=FXOZ8m0J3-E</a:t>
            </a:r>
          </a:p>
          <a:p>
            <a:r>
              <a:rPr lang="en-US" sz="1200" b="0" i="0" kern="1200" dirty="0" smtClean="0">
                <a:solidFill>
                  <a:schemeClr val="tx1"/>
                </a:solidFill>
                <a:effectLst/>
                <a:latin typeface="+mn-lt"/>
                <a:ea typeface="+mn-ea"/>
                <a:cs typeface="+mn-cs"/>
              </a:rPr>
              <a:t>North Carolina National Guard's Military Funeral Honors Detachment practices the military burial ceremony at Raleigh National Cemetery. These men and women provide funeral honors to over 3000 North Carolina Veterans per year.</a:t>
            </a:r>
            <a:endParaRPr lang="uk-UA" sz="1200" b="0" i="0" kern="1200" dirty="0" smtClean="0">
              <a:solidFill>
                <a:schemeClr val="tx1"/>
              </a:solidFill>
              <a:effectLst/>
              <a:latin typeface="+mn-lt"/>
              <a:ea typeface="+mn-ea"/>
              <a:cs typeface="+mn-cs"/>
            </a:endParaRPr>
          </a:p>
          <a:p>
            <a:endParaRPr lang="uk-UA" sz="1200" b="0" i="0" kern="1200" dirty="0" smtClean="0">
              <a:solidFill>
                <a:schemeClr val="tx1"/>
              </a:solidFill>
              <a:effectLst/>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fld id="{5C325894-7525-D14C-87CB-282E84431AD0}" type="slidenum">
              <a:rPr lang="en-US" smtClean="0"/>
              <a:t>9</a:t>
            </a:fld>
            <a:endParaRPr lang="en-US"/>
          </a:p>
        </p:txBody>
      </p:sp>
    </p:spTree>
    <p:extLst>
      <p:ext uri="{BB962C8B-B14F-4D97-AF65-F5344CB8AC3E}">
        <p14:creationId xmlns:p14="http://schemas.microsoft.com/office/powerpoint/2010/main" val="3069063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1/19/2017</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1/19/2017</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1/19/2017</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ru-RU" dirty="0" smtClean="0"/>
              <a:t>смерть </a:t>
            </a:r>
            <a:r>
              <a:rPr lang="ru-RU" dirty="0" smtClean="0"/>
              <a:t/>
            </a:r>
            <a:br>
              <a:rPr lang="ru-RU" dirty="0" smtClean="0"/>
            </a:br>
            <a:r>
              <a:rPr lang="ru-RU" dirty="0" err="1" smtClean="0"/>
              <a:t>від</a:t>
            </a:r>
            <a:r>
              <a:rPr lang="ru-RU" dirty="0" smtClean="0"/>
              <a:t> </a:t>
            </a:r>
            <a:r>
              <a:rPr lang="ru-RU" dirty="0" err="1"/>
              <a:t>поранення</a:t>
            </a:r>
            <a:r>
              <a:rPr lang="ru-RU" dirty="0"/>
              <a:t> </a:t>
            </a:r>
            <a:r>
              <a:rPr lang="ru-RU" sz="5300" i="1" dirty="0" err="1" smtClean="0"/>
              <a:t>або</a:t>
            </a:r>
            <a:r>
              <a:rPr lang="ru-RU" sz="5300" i="1" dirty="0"/>
              <a:t> </a:t>
            </a:r>
            <a:r>
              <a:rPr lang="ru-RU" sz="5300" i="1" dirty="0" smtClean="0"/>
              <a:t/>
            </a:r>
            <a:br>
              <a:rPr lang="ru-RU" sz="5300" i="1" dirty="0" smtClean="0"/>
            </a:br>
            <a:r>
              <a:rPr lang="ru-RU" sz="5300" dirty="0" err="1" smtClean="0"/>
              <a:t>нещасного</a:t>
            </a:r>
            <a:r>
              <a:rPr lang="ru-RU" sz="5300" dirty="0" smtClean="0"/>
              <a:t> </a:t>
            </a:r>
            <a:r>
              <a:rPr lang="ru-RU" sz="5300" dirty="0" err="1"/>
              <a:t>випадку</a:t>
            </a:r>
            <a:endParaRPr lang="en-US" dirty="0"/>
          </a:p>
        </p:txBody>
      </p:sp>
      <p:sp>
        <p:nvSpPr>
          <p:cNvPr id="3" name="Subtitle 2"/>
          <p:cNvSpPr>
            <a:spLocks noGrp="1"/>
          </p:cNvSpPr>
          <p:nvPr>
            <p:ph type="subTitle" idx="1"/>
          </p:nvPr>
        </p:nvSpPr>
        <p:spPr/>
        <p:txBody>
          <a:bodyPr/>
          <a:lstStyle/>
          <a:p>
            <a:r>
              <a:rPr lang="uk-UA" dirty="0" smtClean="0"/>
              <a:t>Роль капеланів</a:t>
            </a:r>
            <a:endParaRPr lang="en-US" dirty="0"/>
          </a:p>
        </p:txBody>
      </p:sp>
      <p:sp>
        <p:nvSpPr>
          <p:cNvPr id="4" name="TextBox 3"/>
          <p:cNvSpPr txBox="1"/>
          <p:nvPr/>
        </p:nvSpPr>
        <p:spPr>
          <a:xfrm>
            <a:off x="8196349" y="4754883"/>
            <a:ext cx="3995651" cy="954107"/>
          </a:xfrm>
          <a:prstGeom prst="rect">
            <a:avLst/>
          </a:prstGeom>
          <a:noFill/>
        </p:spPr>
        <p:txBody>
          <a:bodyPr wrap="square" rtlCol="0">
            <a:spAutoFit/>
          </a:bodyPr>
          <a:lstStyle/>
          <a:p>
            <a:pPr>
              <a:lnSpc>
                <a:spcPct val="80000"/>
              </a:lnSpc>
              <a:defRPr/>
            </a:pPr>
            <a:r>
              <a:rPr lang="ru-RU" altLang="en-US" sz="1400" b="1" kern="0" dirty="0">
                <a:effectLst>
                  <a:outerShdw blurRad="38100" dist="38100" dir="2700000" algn="tl">
                    <a:srgbClr val="FFFFFF"/>
                  </a:outerShdw>
                </a:effectLst>
              </a:rPr>
              <a:t>Джим  </a:t>
            </a:r>
            <a:r>
              <a:rPr lang="ru-RU" altLang="en-US" sz="1400" b="1" kern="0" dirty="0" err="1">
                <a:effectLst>
                  <a:outerShdw blurRad="38100" dist="38100" dir="2700000" algn="tl">
                    <a:srgbClr val="FFFFFF"/>
                  </a:outerShdw>
                </a:effectLst>
              </a:rPr>
              <a:t>Елліс</a:t>
            </a:r>
            <a:r>
              <a:rPr lang="ru-RU" altLang="en-US" sz="1400" b="1" kern="0" dirty="0">
                <a:effectLst>
                  <a:outerShdw blurRad="38100" dist="38100" dir="2700000" algn="tl">
                    <a:srgbClr val="FFFFFF"/>
                  </a:outerShdw>
                </a:effectLst>
              </a:rPr>
              <a:t>, </a:t>
            </a:r>
            <a:r>
              <a:rPr lang="en-US" altLang="en-US" sz="1400" b="1" kern="0" dirty="0">
                <a:effectLst>
                  <a:outerShdw blurRad="38100" dist="38100" dir="2700000" algn="tl">
                    <a:srgbClr val="FFFFFF"/>
                  </a:outerShdw>
                </a:effectLst>
              </a:rPr>
              <a:t>PhD</a:t>
            </a:r>
            <a:r>
              <a:rPr lang="uk-UA" altLang="en-US" sz="1400" b="1" kern="0" dirty="0">
                <a:effectLst>
                  <a:outerShdw blurRad="38100" dist="38100" dir="2700000" algn="tl">
                    <a:srgbClr val="FFFFFF"/>
                  </a:outerShdw>
                </a:effectLst>
              </a:rPr>
              <a:t>,</a:t>
            </a:r>
            <a:endParaRPr lang="en-US" altLang="en-US" sz="1400" b="1" kern="0" dirty="0">
              <a:effectLst>
                <a:outerShdw blurRad="38100" dist="38100" dir="2700000" algn="tl">
                  <a:srgbClr val="FFFFFF"/>
                </a:outerShdw>
              </a:effectLst>
            </a:endParaRPr>
          </a:p>
          <a:p>
            <a:pPr>
              <a:lnSpc>
                <a:spcPct val="80000"/>
              </a:lnSpc>
              <a:defRPr/>
            </a:pPr>
            <a:r>
              <a:rPr lang="ru-RU" altLang="en-US" sz="1400" kern="0" dirty="0">
                <a:effectLst>
                  <a:outerShdw blurRad="38100" dist="38100" dir="2700000" algn="tl">
                    <a:srgbClr val="FFFFFF"/>
                  </a:outerShdw>
                </a:effectLst>
              </a:rPr>
              <a:t>командир, </a:t>
            </a:r>
            <a:r>
              <a:rPr lang="ru-RU" altLang="en-US" sz="1400" kern="0" dirty="0" err="1">
                <a:effectLst>
                  <a:outerShdw blurRad="38100" dist="38100" dir="2700000" algn="tl">
                    <a:srgbClr val="FFFFFF"/>
                  </a:outerShdw>
                </a:effectLst>
              </a:rPr>
              <a:t>капеланський</a:t>
            </a:r>
            <a:r>
              <a:rPr lang="ru-RU" altLang="en-US" sz="1400" kern="0" dirty="0">
                <a:effectLst>
                  <a:outerShdw blurRad="38100" dist="38100" dir="2700000" algn="tl">
                    <a:srgbClr val="FFFFFF"/>
                  </a:outerShdw>
                </a:effectLst>
              </a:rPr>
              <a:t> корпус </a:t>
            </a:r>
            <a:r>
              <a:rPr lang="ru-RU" altLang="en-US" sz="1400" kern="0" dirty="0" err="1">
                <a:effectLst>
                  <a:outerShdw blurRad="38100" dist="38100" dir="2700000" algn="tl">
                    <a:srgbClr val="FFFFFF"/>
                  </a:outerShdw>
                </a:effectLst>
              </a:rPr>
              <a:t>морських</a:t>
            </a:r>
            <a:r>
              <a:rPr lang="ru-RU" altLang="en-US" sz="1400" kern="0" dirty="0">
                <a:effectLst>
                  <a:outerShdw blurRad="38100" dist="38100" dir="2700000" algn="tl">
                    <a:srgbClr val="FFFFFF"/>
                  </a:outerShdw>
                </a:effectLst>
              </a:rPr>
              <a:t> </a:t>
            </a:r>
            <a:r>
              <a:rPr lang="ru-RU" altLang="en-US" sz="1400" kern="0" dirty="0" err="1">
                <a:effectLst>
                  <a:outerShdw blurRad="38100" dist="38100" dir="2700000" algn="tl">
                    <a:srgbClr val="FFFFFF"/>
                  </a:outerShdw>
                </a:effectLst>
              </a:rPr>
              <a:t>військ</a:t>
            </a:r>
            <a:r>
              <a:rPr lang="ru-RU" altLang="en-US" sz="1400" kern="0" dirty="0">
                <a:effectLst>
                  <a:outerShdw blurRad="38100" dist="38100" dir="2700000" algn="tl">
                    <a:srgbClr val="FFFFFF"/>
                  </a:outerShdw>
                </a:effectLst>
              </a:rPr>
              <a:t> США (у </a:t>
            </a:r>
            <a:r>
              <a:rPr lang="ru-RU" altLang="en-US" sz="1400" kern="0" dirty="0" err="1">
                <a:effectLst>
                  <a:outerShdw blurRad="38100" dist="38100" dir="2700000" algn="tl">
                    <a:srgbClr val="FFFFFF"/>
                  </a:outerShdw>
                </a:effectLst>
              </a:rPr>
              <a:t>відставці</a:t>
            </a:r>
            <a:r>
              <a:rPr lang="ru-RU" altLang="en-US" sz="1400" kern="0" dirty="0">
                <a:effectLst>
                  <a:outerShdw blurRad="38100" dist="38100" dir="2700000" algn="tl">
                    <a:srgbClr val="FFFFFF"/>
                  </a:outerShdw>
                </a:effectLst>
              </a:rPr>
              <a:t>),</a:t>
            </a:r>
          </a:p>
          <a:p>
            <a:pPr>
              <a:lnSpc>
                <a:spcPct val="80000"/>
              </a:lnSpc>
              <a:defRPr/>
            </a:pPr>
            <a:r>
              <a:rPr lang="ru-RU" altLang="en-US" sz="1400" kern="0" dirty="0">
                <a:effectLst>
                  <a:outerShdw blurRad="38100" dist="38100" dir="2700000" algn="tl">
                    <a:srgbClr val="FFFFFF"/>
                  </a:outerShdw>
                </a:effectLst>
              </a:rPr>
              <a:t>директор, </a:t>
            </a:r>
            <a:r>
              <a:rPr lang="ru-RU" altLang="en-US" sz="1400" kern="0" dirty="0" err="1">
                <a:effectLst>
                  <a:outerShdw blurRad="38100" dist="38100" dir="2700000" algn="tl">
                    <a:srgbClr val="FFFFFF"/>
                  </a:outerShdw>
                </a:effectLst>
              </a:rPr>
              <a:t>капеланське</a:t>
            </a:r>
            <a:r>
              <a:rPr lang="ru-RU" altLang="en-US" sz="1400" kern="0" dirty="0">
                <a:effectLst>
                  <a:outerShdw blurRad="38100" dist="38100" dir="2700000" algn="tl">
                    <a:srgbClr val="FFFFFF"/>
                  </a:outerShdw>
                </a:effectLst>
              </a:rPr>
              <a:t> </a:t>
            </a:r>
            <a:r>
              <a:rPr lang="ru-RU" altLang="en-US" sz="1400" kern="0" dirty="0" err="1">
                <a:effectLst>
                  <a:outerShdw blurRad="38100" dist="38100" dir="2700000" algn="tl">
                    <a:srgbClr val="FFFFFF"/>
                  </a:outerShdw>
                </a:effectLst>
              </a:rPr>
              <a:t>служіння</a:t>
            </a:r>
            <a:r>
              <a:rPr lang="ru-RU" altLang="en-US" sz="1400" kern="0" dirty="0">
                <a:effectLst>
                  <a:outerShdw blurRad="38100" dist="38100" dir="2700000" algn="tl">
                    <a:srgbClr val="FFFFFF"/>
                  </a:outerShdw>
                </a:effectLst>
              </a:rPr>
              <a:t>, </a:t>
            </a:r>
            <a:r>
              <a:rPr lang="en-US" altLang="en-US" sz="1400" kern="0" dirty="0">
                <a:effectLst>
                  <a:outerShdw blurRad="38100" dist="38100" dir="2700000" algn="tl">
                    <a:srgbClr val="FFFFFF"/>
                  </a:outerShdw>
                </a:effectLst>
              </a:rPr>
              <a:t>ACCTS (accts.org)</a:t>
            </a:r>
            <a:endParaRPr lang="en-US" altLang="en-US" sz="1400" kern="0" dirty="0">
              <a:effectLst>
                <a:outerShdw blurRad="38100" dist="38100" dir="2700000" algn="tl">
                  <a:srgbClr val="FFFFFF"/>
                </a:outerShdw>
              </a:effectLst>
            </a:endParaRPr>
          </a:p>
        </p:txBody>
      </p:sp>
    </p:spTree>
    <p:extLst>
      <p:ext uri="{BB962C8B-B14F-4D97-AF65-F5344CB8AC3E}">
        <p14:creationId xmlns:p14="http://schemas.microsoft.com/office/powerpoint/2010/main" val="3179463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uk-UA" dirty="0" smtClean="0"/>
              <a:t>ПІДСТАВИ для ХВИЛЮВАННЯ</a:t>
            </a:r>
            <a:r>
              <a:rPr lang="en-US" dirty="0" smtClean="0"/>
              <a:t/>
            </a:r>
            <a:br>
              <a:rPr lang="en-US" dirty="0" smtClean="0"/>
            </a:br>
            <a:r>
              <a:rPr lang="uk-UA" sz="1800" dirty="0" smtClean="0"/>
              <a:t>капелану необхідно знати ці сфери та ділитися ними по можливості</a:t>
            </a:r>
            <a:endParaRPr lang="en-US" dirty="0"/>
          </a:p>
        </p:txBody>
      </p:sp>
      <p:sp>
        <p:nvSpPr>
          <p:cNvPr id="12" name="Text Placeholder 11"/>
          <p:cNvSpPr>
            <a:spLocks noGrp="1"/>
          </p:cNvSpPr>
          <p:nvPr>
            <p:ph type="body" idx="1"/>
          </p:nvPr>
        </p:nvSpPr>
        <p:spPr/>
        <p:txBody>
          <a:bodyPr/>
          <a:lstStyle/>
          <a:p>
            <a:r>
              <a:rPr lang="uk-UA" dirty="0" smtClean="0"/>
              <a:t>Фактори ризику</a:t>
            </a:r>
            <a:r>
              <a:rPr lang="en-US" dirty="0" smtClean="0"/>
              <a:t>	</a:t>
            </a:r>
            <a:endParaRPr lang="en-US" dirty="0"/>
          </a:p>
        </p:txBody>
      </p:sp>
      <p:sp>
        <p:nvSpPr>
          <p:cNvPr id="13" name="Content Placeholder 12"/>
          <p:cNvSpPr>
            <a:spLocks noGrp="1"/>
          </p:cNvSpPr>
          <p:nvPr>
            <p:ph sz="half" idx="2"/>
          </p:nvPr>
        </p:nvSpPr>
        <p:spPr/>
        <p:txBody>
          <a:bodyPr>
            <a:normAutofit fontScale="92500" lnSpcReduction="10000"/>
          </a:bodyPr>
          <a:lstStyle/>
          <a:p>
            <a:r>
              <a:rPr lang="uk-UA" dirty="0" smtClean="0"/>
              <a:t>Втома чи летаргія</a:t>
            </a:r>
            <a:r>
              <a:rPr lang="en-US" dirty="0" smtClean="0"/>
              <a:t>	</a:t>
            </a:r>
          </a:p>
          <a:p>
            <a:r>
              <a:rPr lang="uk-UA" dirty="0" smtClean="0"/>
              <a:t>Проблеми сну</a:t>
            </a:r>
            <a:endParaRPr lang="en-US" dirty="0" smtClean="0"/>
          </a:p>
          <a:p>
            <a:r>
              <a:rPr lang="uk-UA" dirty="0" smtClean="0"/>
              <a:t>Проблеми з концентрацією уваги</a:t>
            </a:r>
            <a:endParaRPr lang="en-US" dirty="0" smtClean="0"/>
          </a:p>
          <a:p>
            <a:r>
              <a:rPr lang="uk-UA" dirty="0" smtClean="0"/>
              <a:t>Інші нещодавні смерті</a:t>
            </a:r>
            <a:endParaRPr lang="en-US" dirty="0" smtClean="0"/>
          </a:p>
          <a:p>
            <a:r>
              <a:rPr lang="uk-UA" dirty="0" smtClean="0"/>
              <a:t>Горе та страждання</a:t>
            </a:r>
            <a:endParaRPr lang="en-US" dirty="0" smtClean="0"/>
          </a:p>
          <a:p>
            <a:r>
              <a:rPr lang="uk-UA" dirty="0" smtClean="0"/>
              <a:t>Шок та </a:t>
            </a:r>
            <a:r>
              <a:rPr lang="uk-UA" dirty="0"/>
              <a:t>з</a:t>
            </a:r>
            <a:r>
              <a:rPr lang="uk-UA" dirty="0" smtClean="0"/>
              <a:t>невіра</a:t>
            </a:r>
            <a:endParaRPr lang="en-US" dirty="0" smtClean="0"/>
          </a:p>
          <a:p>
            <a:endParaRPr lang="en-US" dirty="0"/>
          </a:p>
        </p:txBody>
      </p:sp>
      <p:sp>
        <p:nvSpPr>
          <p:cNvPr id="14" name="Text Placeholder 13"/>
          <p:cNvSpPr>
            <a:spLocks noGrp="1"/>
          </p:cNvSpPr>
          <p:nvPr>
            <p:ph type="body" sz="quarter" idx="3"/>
          </p:nvPr>
        </p:nvSpPr>
        <p:spPr/>
        <p:txBody>
          <a:bodyPr/>
          <a:lstStyle/>
          <a:p>
            <a:r>
              <a:rPr lang="uk-UA" dirty="0" smtClean="0"/>
              <a:t>опис</a:t>
            </a:r>
            <a:endParaRPr lang="en-US" dirty="0"/>
          </a:p>
        </p:txBody>
      </p:sp>
      <p:sp>
        <p:nvSpPr>
          <p:cNvPr id="15" name="Content Placeholder 14"/>
          <p:cNvSpPr>
            <a:spLocks noGrp="1"/>
          </p:cNvSpPr>
          <p:nvPr>
            <p:ph sz="quarter" idx="4"/>
          </p:nvPr>
        </p:nvSpPr>
        <p:spPr>
          <a:xfrm>
            <a:off x="6412362" y="2821491"/>
            <a:ext cx="5131938" cy="2637371"/>
          </a:xfrm>
        </p:spPr>
        <p:txBody>
          <a:bodyPr>
            <a:normAutofit fontScale="85000" lnSpcReduction="20000"/>
          </a:bodyPr>
          <a:lstStyle/>
          <a:p>
            <a:r>
              <a:rPr lang="uk-UA" dirty="0" smtClean="0"/>
              <a:t>Низький рівень енергії та втома.</a:t>
            </a:r>
            <a:endParaRPr lang="en-US" dirty="0" smtClean="0"/>
          </a:p>
          <a:p>
            <a:r>
              <a:rPr lang="uk-UA" dirty="0" smtClean="0"/>
              <a:t>Замало чи забагато спите.</a:t>
            </a:r>
            <a:endParaRPr lang="en-US" dirty="0" smtClean="0"/>
          </a:p>
          <a:p>
            <a:r>
              <a:rPr lang="uk-UA" dirty="0" smtClean="0"/>
              <a:t>Нестача концентрації чи уваги.</a:t>
            </a:r>
            <a:endParaRPr lang="en-US" dirty="0" smtClean="0"/>
          </a:p>
          <a:p>
            <a:r>
              <a:rPr lang="uk-UA" dirty="0" smtClean="0"/>
              <a:t>Смерть інших протягом минулих 12 міс. </a:t>
            </a:r>
            <a:endParaRPr lang="en-US" dirty="0" smtClean="0"/>
          </a:p>
          <a:p>
            <a:r>
              <a:rPr lang="uk-UA" dirty="0" smtClean="0"/>
              <a:t>Почуття не покращуються або посилюються. </a:t>
            </a:r>
          </a:p>
          <a:p>
            <a:r>
              <a:rPr lang="uk-UA" dirty="0" smtClean="0"/>
              <a:t>Заперечення смерті, поводження себе так, наче померла людина ще жива.</a:t>
            </a:r>
            <a:endParaRPr lang="en-US" dirty="0"/>
          </a:p>
        </p:txBody>
      </p:sp>
    </p:spTree>
    <p:extLst>
      <p:ext uri="{BB962C8B-B14F-4D97-AF65-F5344CB8AC3E}">
        <p14:creationId xmlns:p14="http://schemas.microsoft.com/office/powerpoint/2010/main" val="14436748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uk-UA" dirty="0">
                <a:solidFill>
                  <a:prstClr val="black"/>
                </a:solidFill>
              </a:rPr>
              <a:t>ПІДСТАВИ для ХВИЛЮВАННЯ</a:t>
            </a:r>
            <a:r>
              <a:rPr lang="en-US" dirty="0">
                <a:solidFill>
                  <a:prstClr val="black"/>
                </a:solidFill>
              </a:rPr>
              <a:t/>
            </a:r>
            <a:br>
              <a:rPr lang="en-US" dirty="0">
                <a:solidFill>
                  <a:prstClr val="black"/>
                </a:solidFill>
              </a:rPr>
            </a:br>
            <a:r>
              <a:rPr lang="uk-UA" sz="1800" dirty="0" smtClean="0">
                <a:solidFill>
                  <a:prstClr val="black"/>
                </a:solidFill>
              </a:rPr>
              <a:t>капелану </a:t>
            </a:r>
            <a:r>
              <a:rPr lang="uk-UA" sz="1800" dirty="0">
                <a:solidFill>
                  <a:prstClr val="black"/>
                </a:solidFill>
              </a:rPr>
              <a:t>необхідно знати ці сфери та ділитися ними по можливості</a:t>
            </a:r>
            <a:endParaRPr lang="en-US" sz="2000" dirty="0"/>
          </a:p>
        </p:txBody>
      </p:sp>
      <p:sp>
        <p:nvSpPr>
          <p:cNvPr id="5" name="Text Placeholder 4"/>
          <p:cNvSpPr>
            <a:spLocks noGrp="1"/>
          </p:cNvSpPr>
          <p:nvPr>
            <p:ph type="body" idx="1"/>
          </p:nvPr>
        </p:nvSpPr>
        <p:spPr/>
        <p:txBody>
          <a:bodyPr/>
          <a:lstStyle/>
          <a:p>
            <a:r>
              <a:rPr lang="uk-UA" dirty="0"/>
              <a:t>Фактори </a:t>
            </a:r>
            <a:r>
              <a:rPr lang="uk-UA" dirty="0" smtClean="0"/>
              <a:t>ризику</a:t>
            </a:r>
            <a:endParaRPr lang="en-US" dirty="0"/>
          </a:p>
        </p:txBody>
      </p:sp>
      <p:sp>
        <p:nvSpPr>
          <p:cNvPr id="6" name="Content Placeholder 5"/>
          <p:cNvSpPr>
            <a:spLocks noGrp="1"/>
          </p:cNvSpPr>
          <p:nvPr>
            <p:ph sz="half" idx="2"/>
          </p:nvPr>
        </p:nvSpPr>
        <p:spPr>
          <a:xfrm>
            <a:off x="1447191" y="2807644"/>
            <a:ext cx="4645152" cy="2899198"/>
          </a:xfrm>
        </p:spPr>
        <p:txBody>
          <a:bodyPr>
            <a:normAutofit/>
          </a:bodyPr>
          <a:lstStyle/>
          <a:p>
            <a:r>
              <a:rPr lang="uk-UA" dirty="0" smtClean="0"/>
              <a:t>Сильні емоції</a:t>
            </a:r>
            <a:endParaRPr lang="en-US" dirty="0" smtClean="0"/>
          </a:p>
          <a:p>
            <a:r>
              <a:rPr lang="uk-UA" dirty="0" smtClean="0"/>
              <a:t>Почуття порожнечі та відсутності цілі. </a:t>
            </a:r>
            <a:endParaRPr lang="en-US" dirty="0"/>
          </a:p>
          <a:p>
            <a:r>
              <a:rPr lang="uk-UA" dirty="0" smtClean="0"/>
              <a:t>Дратівливість</a:t>
            </a:r>
            <a:r>
              <a:rPr lang="ru-RU" dirty="0" smtClean="0"/>
              <a:t> </a:t>
            </a:r>
            <a:r>
              <a:rPr lang="uk-UA" dirty="0" smtClean="0"/>
              <a:t>або</a:t>
            </a:r>
            <a:r>
              <a:rPr lang="ru-RU" dirty="0" smtClean="0"/>
              <a:t> </a:t>
            </a:r>
            <a:r>
              <a:rPr lang="uk-UA" dirty="0" smtClean="0"/>
              <a:t>гнів</a:t>
            </a:r>
          </a:p>
          <a:p>
            <a:r>
              <a:rPr lang="uk-UA" dirty="0" smtClean="0"/>
              <a:t>Неприйняття смерті</a:t>
            </a:r>
            <a:endParaRPr lang="en-US" dirty="0"/>
          </a:p>
        </p:txBody>
      </p:sp>
      <p:sp>
        <p:nvSpPr>
          <p:cNvPr id="7" name="Text Placeholder 6"/>
          <p:cNvSpPr>
            <a:spLocks noGrp="1"/>
          </p:cNvSpPr>
          <p:nvPr>
            <p:ph type="body" sz="quarter" idx="3"/>
          </p:nvPr>
        </p:nvSpPr>
        <p:spPr/>
        <p:txBody>
          <a:bodyPr/>
          <a:lstStyle/>
          <a:p>
            <a:r>
              <a:rPr lang="uk-UA" dirty="0"/>
              <a:t>опис</a:t>
            </a:r>
            <a:endParaRPr lang="en-US" dirty="0"/>
          </a:p>
        </p:txBody>
      </p:sp>
      <p:sp>
        <p:nvSpPr>
          <p:cNvPr id="8" name="Content Placeholder 7"/>
          <p:cNvSpPr>
            <a:spLocks noGrp="1"/>
          </p:cNvSpPr>
          <p:nvPr>
            <p:ph sz="quarter" idx="4"/>
          </p:nvPr>
        </p:nvSpPr>
        <p:spPr>
          <a:xfrm>
            <a:off x="6412362" y="2821491"/>
            <a:ext cx="5154798" cy="3088979"/>
          </a:xfrm>
        </p:spPr>
        <p:txBody>
          <a:bodyPr>
            <a:normAutofit fontScale="92500" lnSpcReduction="20000"/>
          </a:bodyPr>
          <a:lstStyle/>
          <a:p>
            <a:r>
              <a:rPr lang="uk-UA" dirty="0" smtClean="0"/>
              <a:t>Сум та туга за померлим.</a:t>
            </a:r>
            <a:endParaRPr lang="en-US" dirty="0" smtClean="0"/>
          </a:p>
          <a:p>
            <a:r>
              <a:rPr lang="uk-UA" dirty="0" smtClean="0"/>
              <a:t>Почуття, що кинутий напризволяще долі, життя не має сенсу, важко думати про довгострокові питання.</a:t>
            </a:r>
          </a:p>
          <a:p>
            <a:r>
              <a:rPr lang="uk-UA" dirty="0" smtClean="0"/>
              <a:t>Підвищена дратівливість та гнів можуть бути спрямовані на людину, небіжчика, військо.</a:t>
            </a:r>
            <a:endParaRPr lang="en-US" dirty="0" smtClean="0"/>
          </a:p>
          <a:p>
            <a:r>
              <a:rPr lang="uk-UA" dirty="0" smtClean="0"/>
              <a:t>Складно сприйняти смерть, а, можливо, це помилка?</a:t>
            </a:r>
            <a:endParaRPr lang="en-US" dirty="0"/>
          </a:p>
        </p:txBody>
      </p:sp>
    </p:spTree>
    <p:extLst>
      <p:ext uri="{BB962C8B-B14F-4D97-AF65-F5344CB8AC3E}">
        <p14:creationId xmlns:p14="http://schemas.microsoft.com/office/powerpoint/2010/main" val="7116968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uk-UA" dirty="0">
                <a:solidFill>
                  <a:prstClr val="black"/>
                </a:solidFill>
              </a:rPr>
              <a:t>ПІДСТАВИ для ХВИЛЮВАННЯ</a:t>
            </a:r>
            <a:r>
              <a:rPr lang="en-US" dirty="0">
                <a:solidFill>
                  <a:prstClr val="black"/>
                </a:solidFill>
              </a:rPr>
              <a:t/>
            </a:r>
            <a:br>
              <a:rPr lang="en-US" dirty="0">
                <a:solidFill>
                  <a:prstClr val="black"/>
                </a:solidFill>
              </a:rPr>
            </a:br>
            <a:r>
              <a:rPr lang="uk-UA" sz="1800" dirty="0">
                <a:solidFill>
                  <a:prstClr val="black"/>
                </a:solidFill>
              </a:rPr>
              <a:t>капелану необхідно знати ці сфери та ділитися ними по можливості</a:t>
            </a:r>
            <a:endParaRPr lang="en-US" sz="2000" dirty="0"/>
          </a:p>
        </p:txBody>
      </p:sp>
      <p:sp>
        <p:nvSpPr>
          <p:cNvPr id="3" name="Text Placeholder 2"/>
          <p:cNvSpPr>
            <a:spLocks noGrp="1"/>
          </p:cNvSpPr>
          <p:nvPr>
            <p:ph type="body" idx="1"/>
          </p:nvPr>
        </p:nvSpPr>
        <p:spPr/>
        <p:txBody>
          <a:bodyPr>
            <a:normAutofit/>
          </a:bodyPr>
          <a:lstStyle/>
          <a:p>
            <a:r>
              <a:rPr lang="uk-UA" dirty="0"/>
              <a:t>Фактори </a:t>
            </a:r>
            <a:r>
              <a:rPr lang="uk-UA" dirty="0" smtClean="0"/>
              <a:t>ризику</a:t>
            </a:r>
            <a:r>
              <a:rPr lang="en-US" dirty="0" smtClean="0"/>
              <a:t>	</a:t>
            </a:r>
            <a:endParaRPr lang="en-US" dirty="0"/>
          </a:p>
        </p:txBody>
      </p:sp>
      <p:sp>
        <p:nvSpPr>
          <p:cNvPr id="4" name="Content Placeholder 3"/>
          <p:cNvSpPr>
            <a:spLocks noGrp="1"/>
          </p:cNvSpPr>
          <p:nvPr>
            <p:ph sz="half" idx="2"/>
          </p:nvPr>
        </p:nvSpPr>
        <p:spPr/>
        <p:txBody>
          <a:bodyPr>
            <a:normAutofit fontScale="85000" lnSpcReduction="10000"/>
          </a:bodyPr>
          <a:lstStyle/>
          <a:p>
            <a:r>
              <a:rPr lang="uk-UA" dirty="0" smtClean="0"/>
              <a:t>Уникання</a:t>
            </a:r>
            <a:endParaRPr lang="en-US" dirty="0" smtClean="0"/>
          </a:p>
          <a:p>
            <a:r>
              <a:rPr lang="uk-UA" dirty="0" smtClean="0"/>
              <a:t>Нестача емоційного відгуку</a:t>
            </a:r>
            <a:endParaRPr lang="en-US" dirty="0" smtClean="0"/>
          </a:p>
          <a:p>
            <a:r>
              <a:rPr lang="uk-UA" dirty="0" smtClean="0"/>
              <a:t>Травматичні деталі спричиняють ускладнення</a:t>
            </a:r>
            <a:endParaRPr lang="en-US" dirty="0" smtClean="0"/>
          </a:p>
          <a:p>
            <a:r>
              <a:rPr lang="uk-UA" dirty="0" smtClean="0"/>
              <a:t>Не можливо не думати про небіжчика</a:t>
            </a:r>
            <a:endParaRPr lang="en-US" dirty="0" smtClean="0"/>
          </a:p>
          <a:p>
            <a:r>
              <a:rPr lang="uk-UA" dirty="0" smtClean="0"/>
              <a:t>Ігнорування направленням до спеціалістів</a:t>
            </a:r>
            <a:endParaRPr lang="en-US" dirty="0"/>
          </a:p>
        </p:txBody>
      </p:sp>
      <p:sp>
        <p:nvSpPr>
          <p:cNvPr id="5" name="Text Placeholder 4"/>
          <p:cNvSpPr>
            <a:spLocks noGrp="1"/>
          </p:cNvSpPr>
          <p:nvPr>
            <p:ph type="body" sz="quarter" idx="3"/>
          </p:nvPr>
        </p:nvSpPr>
        <p:spPr/>
        <p:txBody>
          <a:bodyPr/>
          <a:lstStyle/>
          <a:p>
            <a:r>
              <a:rPr lang="uk-UA" dirty="0"/>
              <a:t>опис</a:t>
            </a:r>
            <a:endParaRPr lang="en-US" dirty="0"/>
          </a:p>
        </p:txBody>
      </p:sp>
      <p:sp>
        <p:nvSpPr>
          <p:cNvPr id="6" name="Content Placeholder 5"/>
          <p:cNvSpPr>
            <a:spLocks noGrp="1"/>
          </p:cNvSpPr>
          <p:nvPr>
            <p:ph sz="quarter" idx="4"/>
          </p:nvPr>
        </p:nvSpPr>
        <p:spPr>
          <a:xfrm>
            <a:off x="6412361" y="2821491"/>
            <a:ext cx="5192205" cy="2637371"/>
          </a:xfrm>
        </p:spPr>
        <p:txBody>
          <a:bodyPr>
            <a:normAutofit fontScale="85000" lnSpcReduction="10000"/>
          </a:bodyPr>
          <a:lstStyle/>
          <a:p>
            <a:r>
              <a:rPr lang="uk-UA" dirty="0" smtClean="0"/>
              <a:t>Від нових проблем, обов'язків чи людей</a:t>
            </a:r>
            <a:endParaRPr lang="en-US" dirty="0" smtClean="0"/>
          </a:p>
          <a:p>
            <a:r>
              <a:rPr lang="uk-UA" dirty="0" smtClean="0"/>
              <a:t>Приховування емоцій, не займатися питаннями смерті</a:t>
            </a:r>
            <a:endParaRPr lang="en-US" dirty="0" smtClean="0"/>
          </a:p>
          <a:p>
            <a:r>
              <a:rPr lang="uk-UA" dirty="0" smtClean="0"/>
              <a:t>Скарги на неспроможність, пов'язану з деталями смерті</a:t>
            </a:r>
            <a:endParaRPr lang="en-US" dirty="0" smtClean="0"/>
          </a:p>
          <a:p>
            <a:r>
              <a:rPr lang="uk-UA" dirty="0" smtClean="0"/>
              <a:t>Думати про небіжчика безперестанку</a:t>
            </a:r>
            <a:endParaRPr lang="en-US" dirty="0" smtClean="0"/>
          </a:p>
          <a:p>
            <a:r>
              <a:rPr lang="uk-UA" dirty="0" smtClean="0"/>
              <a:t>Не звертатися по допомогу до спеціалістів</a:t>
            </a:r>
            <a:endParaRPr lang="en-US" dirty="0"/>
          </a:p>
        </p:txBody>
      </p:sp>
    </p:spTree>
    <p:extLst>
      <p:ext uri="{BB962C8B-B14F-4D97-AF65-F5344CB8AC3E}">
        <p14:creationId xmlns:p14="http://schemas.microsoft.com/office/powerpoint/2010/main" val="17371497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uk-UA" dirty="0"/>
              <a:t>Фактори </a:t>
            </a:r>
            <a:r>
              <a:rPr lang="uk-UA" dirty="0" smtClean="0"/>
              <a:t>ризику</a:t>
            </a:r>
            <a:r>
              <a:rPr lang="en-US" dirty="0" smtClean="0"/>
              <a:t>	</a:t>
            </a:r>
            <a:endParaRPr lang="en-US" dirty="0"/>
          </a:p>
        </p:txBody>
      </p:sp>
      <p:sp>
        <p:nvSpPr>
          <p:cNvPr id="4" name="Content Placeholder 3"/>
          <p:cNvSpPr>
            <a:spLocks noGrp="1"/>
          </p:cNvSpPr>
          <p:nvPr>
            <p:ph sz="half" idx="2"/>
          </p:nvPr>
        </p:nvSpPr>
        <p:spPr/>
        <p:txBody>
          <a:bodyPr>
            <a:normAutofit/>
          </a:bodyPr>
          <a:lstStyle/>
          <a:p>
            <a:r>
              <a:rPr lang="uk-UA" dirty="0" smtClean="0"/>
              <a:t>Брак соціальної підтримки</a:t>
            </a:r>
            <a:endParaRPr lang="en-US" dirty="0" smtClean="0"/>
          </a:p>
          <a:p>
            <a:r>
              <a:rPr lang="uk-UA" dirty="0" smtClean="0"/>
              <a:t>Небажана увага з боку медіа</a:t>
            </a:r>
            <a:endParaRPr lang="en-US" dirty="0" smtClean="0"/>
          </a:p>
          <a:p>
            <a:r>
              <a:rPr lang="uk-UA" dirty="0" smtClean="0"/>
              <a:t>Графічні зображення</a:t>
            </a:r>
            <a:endParaRPr lang="en-US" dirty="0" smtClean="0"/>
          </a:p>
          <a:p>
            <a:r>
              <a:rPr lang="uk-UA" dirty="0" smtClean="0"/>
              <a:t>Труднощі з побутовими питаннями</a:t>
            </a:r>
            <a:endParaRPr lang="en-US" dirty="0" smtClean="0"/>
          </a:p>
          <a:p>
            <a:r>
              <a:rPr lang="uk-UA" dirty="0" smtClean="0"/>
              <a:t>Фінансові проблеми</a:t>
            </a:r>
            <a:endParaRPr lang="en-US" dirty="0"/>
          </a:p>
        </p:txBody>
      </p:sp>
      <p:sp>
        <p:nvSpPr>
          <p:cNvPr id="5" name="Text Placeholder 4"/>
          <p:cNvSpPr>
            <a:spLocks noGrp="1"/>
          </p:cNvSpPr>
          <p:nvPr>
            <p:ph type="body" sz="quarter" idx="3"/>
          </p:nvPr>
        </p:nvSpPr>
        <p:spPr/>
        <p:txBody>
          <a:bodyPr/>
          <a:lstStyle/>
          <a:p>
            <a:r>
              <a:rPr lang="uk-UA" dirty="0"/>
              <a:t>опис</a:t>
            </a:r>
            <a:endParaRPr lang="en-US" dirty="0"/>
          </a:p>
        </p:txBody>
      </p:sp>
      <p:sp>
        <p:nvSpPr>
          <p:cNvPr id="6" name="Content Placeholder 5"/>
          <p:cNvSpPr>
            <a:spLocks noGrp="1"/>
          </p:cNvSpPr>
          <p:nvPr>
            <p:ph sz="quarter" idx="4"/>
          </p:nvPr>
        </p:nvSpPr>
        <p:spPr>
          <a:xfrm>
            <a:off x="6412361" y="2821491"/>
            <a:ext cx="5258707" cy="2882079"/>
          </a:xfrm>
        </p:spPr>
        <p:txBody>
          <a:bodyPr>
            <a:normAutofit fontScale="77500" lnSpcReduction="20000"/>
          </a:bodyPr>
          <a:lstStyle/>
          <a:p>
            <a:r>
              <a:rPr lang="uk-UA" dirty="0" smtClean="0"/>
              <a:t>Обмежений доступ до родини, друзів. Контакт = конфлікт</a:t>
            </a:r>
            <a:endParaRPr lang="en-US" dirty="0" smtClean="0"/>
          </a:p>
          <a:p>
            <a:r>
              <a:rPr lang="uk-UA" dirty="0" smtClean="0"/>
              <a:t>Відсутність зацікавленості в медіа чи інтерв'ю</a:t>
            </a:r>
            <a:endParaRPr lang="en-US" dirty="0" smtClean="0"/>
          </a:p>
          <a:p>
            <a:r>
              <a:rPr lang="uk-UA" dirty="0" smtClean="0"/>
              <a:t>Висвітлення подій в новинах спричиняє проблеми</a:t>
            </a:r>
            <a:endParaRPr lang="en-US" dirty="0" smtClean="0"/>
          </a:p>
          <a:p>
            <a:r>
              <a:rPr lang="uk-UA" dirty="0" smtClean="0"/>
              <a:t>Безлад у квартирі, будинку, неякісна їжа, проблема з подорожжю</a:t>
            </a:r>
            <a:endParaRPr lang="en-US" dirty="0" smtClean="0"/>
          </a:p>
          <a:p>
            <a:r>
              <a:rPr lang="uk-UA" dirty="0" smtClean="0"/>
              <a:t>Байдужість до фінансових питань, відсутність грошей</a:t>
            </a:r>
            <a:r>
              <a:rPr lang="en-US" dirty="0" smtClean="0"/>
              <a:t>,</a:t>
            </a:r>
            <a:r>
              <a:rPr lang="uk-UA" dirty="0" smtClean="0"/>
              <a:t> рахунки</a:t>
            </a:r>
            <a:endParaRPr lang="en-US" dirty="0" smtClean="0"/>
          </a:p>
          <a:p>
            <a:endParaRPr lang="en-US" dirty="0"/>
          </a:p>
        </p:txBody>
      </p:sp>
      <p:sp>
        <p:nvSpPr>
          <p:cNvPr id="7" name="Title 1"/>
          <p:cNvSpPr>
            <a:spLocks noGrp="1"/>
          </p:cNvSpPr>
          <p:nvPr>
            <p:ph type="title"/>
          </p:nvPr>
        </p:nvSpPr>
        <p:spPr/>
        <p:txBody>
          <a:bodyPr>
            <a:normAutofit/>
          </a:bodyPr>
          <a:lstStyle/>
          <a:p>
            <a:r>
              <a:rPr lang="uk-UA" dirty="0">
                <a:solidFill>
                  <a:prstClr val="black"/>
                </a:solidFill>
              </a:rPr>
              <a:t>ПІДСТАВИ для ХВИЛЮВАННЯ</a:t>
            </a:r>
            <a:r>
              <a:rPr lang="en-US" dirty="0">
                <a:solidFill>
                  <a:prstClr val="black"/>
                </a:solidFill>
              </a:rPr>
              <a:t/>
            </a:r>
            <a:br>
              <a:rPr lang="en-US" dirty="0">
                <a:solidFill>
                  <a:prstClr val="black"/>
                </a:solidFill>
              </a:rPr>
            </a:br>
            <a:r>
              <a:rPr lang="uk-UA" sz="1800" dirty="0">
                <a:solidFill>
                  <a:prstClr val="black"/>
                </a:solidFill>
              </a:rPr>
              <a:t>капелану необхідно знати ці сфери та ділитися ними по можливості</a:t>
            </a:r>
            <a:endParaRPr lang="en-US" sz="2000" dirty="0"/>
          </a:p>
        </p:txBody>
      </p:sp>
    </p:spTree>
    <p:extLst>
      <p:ext uri="{BB962C8B-B14F-4D97-AF65-F5344CB8AC3E}">
        <p14:creationId xmlns:p14="http://schemas.microsoft.com/office/powerpoint/2010/main" val="12433749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uk-UA" dirty="0"/>
              <a:t>Фактори ризику</a:t>
            </a:r>
            <a:endParaRPr lang="en-US" dirty="0"/>
          </a:p>
        </p:txBody>
      </p:sp>
      <p:sp>
        <p:nvSpPr>
          <p:cNvPr id="4" name="Content Placeholder 3"/>
          <p:cNvSpPr>
            <a:spLocks noGrp="1"/>
          </p:cNvSpPr>
          <p:nvPr>
            <p:ph sz="half" idx="2"/>
          </p:nvPr>
        </p:nvSpPr>
        <p:spPr/>
        <p:txBody>
          <a:bodyPr>
            <a:normAutofit fontScale="92500" lnSpcReduction="10000"/>
          </a:bodyPr>
          <a:lstStyle/>
          <a:p>
            <a:r>
              <a:rPr lang="uk-UA" dirty="0" smtClean="0"/>
              <a:t>Неадекватне піклування про дитину</a:t>
            </a:r>
            <a:r>
              <a:rPr lang="en-US" dirty="0" smtClean="0"/>
              <a:t>	</a:t>
            </a:r>
          </a:p>
          <a:p>
            <a:r>
              <a:rPr lang="uk-UA" dirty="0" smtClean="0"/>
              <a:t>Вихід та ізоляція </a:t>
            </a:r>
            <a:r>
              <a:rPr lang="en-US" dirty="0" smtClean="0"/>
              <a:t>	</a:t>
            </a:r>
          </a:p>
          <a:p>
            <a:r>
              <a:rPr lang="uk-UA" dirty="0" smtClean="0"/>
              <a:t>Жалюгідний зовнішній вигляд</a:t>
            </a:r>
            <a:endParaRPr lang="en-US" dirty="0" smtClean="0"/>
          </a:p>
          <a:p>
            <a:r>
              <a:rPr lang="uk-UA" dirty="0" smtClean="0"/>
              <a:t>Зміни у вазі тіла</a:t>
            </a:r>
            <a:endParaRPr lang="en-US" dirty="0" smtClean="0"/>
          </a:p>
          <a:p>
            <a:r>
              <a:rPr lang="uk-UA" dirty="0" smtClean="0"/>
              <a:t>Хвороби</a:t>
            </a:r>
            <a:endParaRPr lang="en-US" dirty="0" smtClean="0"/>
          </a:p>
        </p:txBody>
      </p:sp>
      <p:sp>
        <p:nvSpPr>
          <p:cNvPr id="5" name="Text Placeholder 4"/>
          <p:cNvSpPr>
            <a:spLocks noGrp="1"/>
          </p:cNvSpPr>
          <p:nvPr>
            <p:ph type="body" sz="quarter" idx="3"/>
          </p:nvPr>
        </p:nvSpPr>
        <p:spPr/>
        <p:txBody>
          <a:bodyPr/>
          <a:lstStyle/>
          <a:p>
            <a:r>
              <a:rPr lang="uk-UA" dirty="0"/>
              <a:t>опис</a:t>
            </a:r>
            <a:endParaRPr lang="en-US" dirty="0"/>
          </a:p>
        </p:txBody>
      </p:sp>
      <p:sp>
        <p:nvSpPr>
          <p:cNvPr id="6" name="Content Placeholder 5"/>
          <p:cNvSpPr>
            <a:spLocks noGrp="1"/>
          </p:cNvSpPr>
          <p:nvPr>
            <p:ph sz="quarter" idx="4"/>
          </p:nvPr>
        </p:nvSpPr>
        <p:spPr>
          <a:xfrm>
            <a:off x="6412361" y="2821491"/>
            <a:ext cx="5491464" cy="2637371"/>
          </a:xfrm>
        </p:spPr>
        <p:txBody>
          <a:bodyPr>
            <a:normAutofit fontScale="92500" lnSpcReduction="20000"/>
          </a:bodyPr>
          <a:lstStyle/>
          <a:p>
            <a:r>
              <a:rPr lang="uk-UA" dirty="0" smtClean="0"/>
              <a:t>Занедбання, недостатнє піклування про сім</a:t>
            </a:r>
            <a:r>
              <a:rPr lang="en-US" dirty="0" smtClean="0"/>
              <a:t>’</a:t>
            </a:r>
            <a:r>
              <a:rPr lang="uk-UA" dirty="0" smtClean="0"/>
              <a:t>ю, що втратила родича</a:t>
            </a:r>
            <a:endParaRPr lang="en-US" dirty="0" smtClean="0"/>
          </a:p>
          <a:p>
            <a:r>
              <a:rPr lang="uk-UA" dirty="0" smtClean="0"/>
              <a:t>Від обов'язків, роботи, школи, церкви, сім</a:t>
            </a:r>
            <a:r>
              <a:rPr lang="en-US" dirty="0" smtClean="0"/>
              <a:t>’</a:t>
            </a:r>
            <a:r>
              <a:rPr lang="uk-UA" dirty="0" smtClean="0"/>
              <a:t>ї</a:t>
            </a:r>
            <a:endParaRPr lang="en-US" dirty="0" smtClean="0"/>
          </a:p>
          <a:p>
            <a:r>
              <a:rPr lang="uk-UA" dirty="0" smtClean="0"/>
              <a:t>Зменшення піклування про себе, погана гігієна </a:t>
            </a:r>
          </a:p>
          <a:p>
            <a:r>
              <a:rPr lang="uk-UA" dirty="0" smtClean="0"/>
              <a:t>Набирати або втрачати вагу</a:t>
            </a:r>
            <a:endParaRPr lang="en-US" dirty="0" smtClean="0"/>
          </a:p>
          <a:p>
            <a:r>
              <a:rPr lang="en-US" dirty="0" smtClean="0"/>
              <a:t>75% </a:t>
            </a:r>
            <a:r>
              <a:rPr lang="uk-UA" dirty="0" smtClean="0"/>
              <a:t>усіх хвороб пов'язані зі стресом</a:t>
            </a:r>
            <a:endParaRPr lang="en-US" dirty="0"/>
          </a:p>
        </p:txBody>
      </p:sp>
      <p:sp>
        <p:nvSpPr>
          <p:cNvPr id="7" name="Title 1"/>
          <p:cNvSpPr>
            <a:spLocks noGrp="1"/>
          </p:cNvSpPr>
          <p:nvPr>
            <p:ph type="title"/>
          </p:nvPr>
        </p:nvSpPr>
        <p:spPr/>
        <p:txBody>
          <a:bodyPr>
            <a:normAutofit/>
          </a:bodyPr>
          <a:lstStyle/>
          <a:p>
            <a:r>
              <a:rPr lang="uk-UA" dirty="0">
                <a:solidFill>
                  <a:prstClr val="black"/>
                </a:solidFill>
              </a:rPr>
              <a:t>ПІДСТАВИ для ХВИЛЮВАННЯ</a:t>
            </a:r>
            <a:r>
              <a:rPr lang="en-US" dirty="0">
                <a:solidFill>
                  <a:prstClr val="black"/>
                </a:solidFill>
              </a:rPr>
              <a:t/>
            </a:r>
            <a:br>
              <a:rPr lang="en-US" dirty="0">
                <a:solidFill>
                  <a:prstClr val="black"/>
                </a:solidFill>
              </a:rPr>
            </a:br>
            <a:r>
              <a:rPr lang="uk-UA" sz="1800" dirty="0">
                <a:solidFill>
                  <a:prstClr val="black"/>
                </a:solidFill>
              </a:rPr>
              <a:t>капелану необхідно знати ці сфери та ділитися ними по можливості</a:t>
            </a:r>
            <a:endParaRPr lang="en-US" sz="2000" dirty="0"/>
          </a:p>
        </p:txBody>
      </p:sp>
    </p:spTree>
    <p:extLst>
      <p:ext uri="{BB962C8B-B14F-4D97-AF65-F5344CB8AC3E}">
        <p14:creationId xmlns:p14="http://schemas.microsoft.com/office/powerpoint/2010/main" val="8059392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uk-UA" dirty="0"/>
              <a:t>Фактори ризику</a:t>
            </a:r>
            <a:endParaRPr lang="en-US" dirty="0"/>
          </a:p>
        </p:txBody>
      </p:sp>
      <p:sp>
        <p:nvSpPr>
          <p:cNvPr id="4" name="Content Placeholder 3"/>
          <p:cNvSpPr>
            <a:spLocks noGrp="1"/>
          </p:cNvSpPr>
          <p:nvPr>
            <p:ph sz="half" idx="2"/>
          </p:nvPr>
        </p:nvSpPr>
        <p:spPr/>
        <p:txBody>
          <a:bodyPr>
            <a:normAutofit/>
          </a:bodyPr>
          <a:lstStyle/>
          <a:p>
            <a:r>
              <a:rPr lang="uk-UA" smtClean="0"/>
              <a:t>Труднощі дитин</a:t>
            </a:r>
            <a:r>
              <a:rPr lang="uk-UA"/>
              <a:t>и</a:t>
            </a:r>
            <a:endParaRPr lang="en-US" dirty="0" smtClean="0"/>
          </a:p>
          <a:p>
            <a:r>
              <a:rPr lang="uk-UA" dirty="0" smtClean="0"/>
              <a:t>Деструктивні вчинки</a:t>
            </a:r>
            <a:endParaRPr lang="en-US" dirty="0" smtClean="0"/>
          </a:p>
          <a:p>
            <a:r>
              <a:rPr lang="uk-UA" dirty="0" smtClean="0"/>
              <a:t>Зловживання алкоголем та ін. </a:t>
            </a:r>
            <a:endParaRPr lang="en-US" dirty="0" smtClean="0"/>
          </a:p>
          <a:p>
            <a:r>
              <a:rPr lang="uk-UA" dirty="0" smtClean="0"/>
              <a:t>Серйозні проблеми з дитиною</a:t>
            </a:r>
            <a:endParaRPr lang="en-US" dirty="0" smtClean="0"/>
          </a:p>
          <a:p>
            <a:r>
              <a:rPr lang="uk-UA" dirty="0" smtClean="0"/>
              <a:t>Погрози самогубства</a:t>
            </a:r>
            <a:endParaRPr lang="en-US" dirty="0"/>
          </a:p>
        </p:txBody>
      </p:sp>
      <p:sp>
        <p:nvSpPr>
          <p:cNvPr id="5" name="Text Placeholder 4"/>
          <p:cNvSpPr>
            <a:spLocks noGrp="1"/>
          </p:cNvSpPr>
          <p:nvPr>
            <p:ph type="body" sz="quarter" idx="3"/>
          </p:nvPr>
        </p:nvSpPr>
        <p:spPr/>
        <p:txBody>
          <a:bodyPr/>
          <a:lstStyle/>
          <a:p>
            <a:r>
              <a:rPr lang="uk-UA" dirty="0"/>
              <a:t>опис</a:t>
            </a:r>
            <a:endParaRPr lang="en-US" dirty="0"/>
          </a:p>
        </p:txBody>
      </p:sp>
      <p:sp>
        <p:nvSpPr>
          <p:cNvPr id="6" name="Content Placeholder 5"/>
          <p:cNvSpPr>
            <a:spLocks noGrp="1"/>
          </p:cNvSpPr>
          <p:nvPr>
            <p:ph sz="quarter" idx="4"/>
          </p:nvPr>
        </p:nvSpPr>
        <p:spPr>
          <a:xfrm>
            <a:off x="6412362" y="2821491"/>
            <a:ext cx="5341834" cy="2637371"/>
          </a:xfrm>
        </p:spPr>
        <p:txBody>
          <a:bodyPr>
            <a:normAutofit fontScale="85000" lnSpcReduction="10000"/>
          </a:bodyPr>
          <a:lstStyle/>
          <a:p>
            <a:r>
              <a:rPr lang="uk-UA" dirty="0" smtClean="0"/>
              <a:t>Труднощі адаптації вдома, в школі, з друзями, поганий настрій </a:t>
            </a:r>
          </a:p>
          <a:p>
            <a:r>
              <a:rPr lang="uk-UA" dirty="0" smtClean="0"/>
              <a:t>Непристойні відносини, ризик, гроші</a:t>
            </a:r>
            <a:endParaRPr lang="en-US" dirty="0" smtClean="0"/>
          </a:p>
          <a:p>
            <a:r>
              <a:rPr lang="uk-UA" dirty="0" smtClean="0"/>
              <a:t>Алкоголь, лікарські та наркотичні препарати</a:t>
            </a:r>
            <a:endParaRPr lang="en-US" dirty="0" smtClean="0"/>
          </a:p>
          <a:p>
            <a:r>
              <a:rPr lang="uk-UA" dirty="0" smtClean="0"/>
              <a:t>Заподіювати шкоду собі, насильство до інших</a:t>
            </a:r>
            <a:endParaRPr lang="en-US" dirty="0" smtClean="0"/>
          </a:p>
          <a:p>
            <a:r>
              <a:rPr lang="uk-UA" dirty="0" smtClean="0"/>
              <a:t>Виражає відкрито чи імпліцитно бажання заподіяти собі шкоду </a:t>
            </a:r>
            <a:endParaRPr lang="en-US" dirty="0"/>
          </a:p>
        </p:txBody>
      </p:sp>
      <p:sp>
        <p:nvSpPr>
          <p:cNvPr id="7" name="Title 1"/>
          <p:cNvSpPr>
            <a:spLocks noGrp="1"/>
          </p:cNvSpPr>
          <p:nvPr>
            <p:ph type="title"/>
          </p:nvPr>
        </p:nvSpPr>
        <p:spPr/>
        <p:txBody>
          <a:bodyPr>
            <a:normAutofit/>
          </a:bodyPr>
          <a:lstStyle/>
          <a:p>
            <a:r>
              <a:rPr lang="uk-UA" dirty="0">
                <a:solidFill>
                  <a:prstClr val="black"/>
                </a:solidFill>
              </a:rPr>
              <a:t>ПІДСТАВИ для ХВИЛЮВАННЯ</a:t>
            </a:r>
            <a:r>
              <a:rPr lang="en-US" dirty="0">
                <a:solidFill>
                  <a:prstClr val="black"/>
                </a:solidFill>
              </a:rPr>
              <a:t/>
            </a:r>
            <a:br>
              <a:rPr lang="en-US" dirty="0">
                <a:solidFill>
                  <a:prstClr val="black"/>
                </a:solidFill>
              </a:rPr>
            </a:br>
            <a:r>
              <a:rPr lang="uk-UA" sz="1800" dirty="0">
                <a:solidFill>
                  <a:prstClr val="black"/>
                </a:solidFill>
              </a:rPr>
              <a:t>капелану необхідно знати ці сфери та ділитися ними по можливості</a:t>
            </a:r>
            <a:endParaRPr lang="en-US" sz="2000" dirty="0"/>
          </a:p>
        </p:txBody>
      </p:sp>
    </p:spTree>
    <p:extLst>
      <p:ext uri="{BB962C8B-B14F-4D97-AF65-F5344CB8AC3E}">
        <p14:creationId xmlns:p14="http://schemas.microsoft.com/office/powerpoint/2010/main" val="8713657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
        <p:nvSpPr>
          <p:cNvPr id="5" name="Text Placeholder 4"/>
          <p:cNvSpPr>
            <a:spLocks noGrp="1"/>
          </p:cNvSpPr>
          <p:nvPr>
            <p:ph type="body" sz="quarter" idx="3"/>
          </p:nvPr>
        </p:nvSpPr>
        <p:spPr/>
        <p:txBody>
          <a:bodyPr/>
          <a:lstStyle/>
          <a:p>
            <a:endParaRPr lang="en-US"/>
          </a:p>
        </p:txBody>
      </p:sp>
      <p:sp>
        <p:nvSpPr>
          <p:cNvPr id="6" name="Content Placeholder 5"/>
          <p:cNvSpPr>
            <a:spLocks noGrp="1"/>
          </p:cNvSpPr>
          <p:nvPr>
            <p:ph sz="quarter" idx="4"/>
          </p:nvPr>
        </p:nvSpPr>
        <p:spPr/>
        <p:txBody>
          <a:bodyPr/>
          <a:lstStyle/>
          <a:p>
            <a:endParaRPr lang="en-US"/>
          </a:p>
        </p:txBody>
      </p:sp>
    </p:spTree>
    <p:extLst>
      <p:ext uri="{BB962C8B-B14F-4D97-AF65-F5344CB8AC3E}">
        <p14:creationId xmlns:p14="http://schemas.microsoft.com/office/powerpoint/2010/main" val="573447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dirty="0" smtClean="0"/>
              <a:t>Цілі</a:t>
            </a:r>
            <a:r>
              <a:rPr lang="en-US" dirty="0" smtClean="0"/>
              <a:t>	</a:t>
            </a:r>
            <a:endParaRPr lang="en-US" dirty="0"/>
          </a:p>
        </p:txBody>
      </p:sp>
      <p:sp>
        <p:nvSpPr>
          <p:cNvPr id="3" name="Content Placeholder 2"/>
          <p:cNvSpPr>
            <a:spLocks noGrp="1"/>
          </p:cNvSpPr>
          <p:nvPr>
            <p:ph idx="1"/>
          </p:nvPr>
        </p:nvSpPr>
        <p:spPr/>
        <p:txBody>
          <a:bodyPr>
            <a:normAutofit fontScale="92500" lnSpcReduction="10000"/>
          </a:bodyPr>
          <a:lstStyle/>
          <a:p>
            <a:r>
              <a:rPr lang="uk-UA" dirty="0" smtClean="0"/>
              <a:t>Обговорити процес</a:t>
            </a:r>
            <a:endParaRPr lang="en-US" dirty="0" smtClean="0"/>
          </a:p>
          <a:p>
            <a:r>
              <a:rPr lang="uk-UA" dirty="0" smtClean="0"/>
              <a:t>Офіцер з обов'язком інформувати </a:t>
            </a:r>
            <a:r>
              <a:rPr lang="ru-RU" dirty="0" smtClean="0"/>
              <a:t>с</a:t>
            </a:r>
            <a:r>
              <a:rPr lang="uk-UA" dirty="0" err="1" smtClean="0"/>
              <a:t>ім</a:t>
            </a:r>
            <a:r>
              <a:rPr lang="en-US" dirty="0" smtClean="0"/>
              <a:t>’</a:t>
            </a:r>
            <a:r>
              <a:rPr lang="uk-UA" dirty="0" smtClean="0"/>
              <a:t>ї загиблих</a:t>
            </a:r>
            <a:endParaRPr lang="en-US" dirty="0" smtClean="0"/>
          </a:p>
          <a:p>
            <a:r>
              <a:rPr lang="uk-UA" dirty="0" smtClean="0"/>
              <a:t>Супровід тіла</a:t>
            </a:r>
            <a:endParaRPr lang="en-US" dirty="0" smtClean="0"/>
          </a:p>
          <a:p>
            <a:r>
              <a:rPr lang="uk-UA" dirty="0" smtClean="0"/>
              <a:t>Роль капелана</a:t>
            </a:r>
            <a:endParaRPr lang="en-US" dirty="0" smtClean="0"/>
          </a:p>
          <a:p>
            <a:pPr lvl="1"/>
            <a:r>
              <a:rPr lang="uk-UA" dirty="0" smtClean="0"/>
              <a:t>Разом з </a:t>
            </a:r>
            <a:r>
              <a:rPr lang="uk-UA" dirty="0" smtClean="0"/>
              <a:t>родиною в момент повідомлення про смерть</a:t>
            </a:r>
            <a:endParaRPr lang="en-US" dirty="0" smtClean="0"/>
          </a:p>
          <a:p>
            <a:pPr lvl="1"/>
            <a:r>
              <a:rPr lang="uk-UA" dirty="0" smtClean="0"/>
              <a:t>Меморіальне служіння</a:t>
            </a:r>
            <a:endParaRPr lang="en-US" dirty="0" smtClean="0"/>
          </a:p>
          <a:p>
            <a:pPr lvl="2"/>
            <a:r>
              <a:rPr lang="uk-UA" dirty="0" smtClean="0"/>
              <a:t>Для підрозділу</a:t>
            </a:r>
            <a:endParaRPr lang="en-US" dirty="0" smtClean="0"/>
          </a:p>
          <a:p>
            <a:pPr lvl="2"/>
            <a:r>
              <a:rPr lang="uk-UA" dirty="0" smtClean="0"/>
              <a:t>Для родини</a:t>
            </a:r>
            <a:r>
              <a:rPr lang="en-US" dirty="0" smtClean="0"/>
              <a:t>	</a:t>
            </a:r>
          </a:p>
          <a:p>
            <a:pPr lvl="1"/>
            <a:r>
              <a:rPr lang="uk-UA" dirty="0" smtClean="0"/>
              <a:t>Поховання</a:t>
            </a:r>
            <a:endParaRPr lang="en-US" dirty="0" smtClean="0"/>
          </a:p>
          <a:p>
            <a:pPr lvl="1"/>
            <a:endParaRPr lang="en-US" dirty="0" smtClean="0"/>
          </a:p>
        </p:txBody>
      </p:sp>
    </p:spTree>
    <p:extLst>
      <p:ext uri="{BB962C8B-B14F-4D97-AF65-F5344CB8AC3E}">
        <p14:creationId xmlns:p14="http://schemas.microsoft.com/office/powerpoint/2010/main" val="7845033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dirty="0" smtClean="0"/>
              <a:t>Чотири завдання під час горя-скорботи</a:t>
            </a:r>
            <a:endParaRPr lang="en-US" dirty="0"/>
          </a:p>
        </p:txBody>
      </p:sp>
      <p:sp>
        <p:nvSpPr>
          <p:cNvPr id="3" name="Content Placeholder 2"/>
          <p:cNvSpPr>
            <a:spLocks noGrp="1"/>
          </p:cNvSpPr>
          <p:nvPr>
            <p:ph idx="1"/>
          </p:nvPr>
        </p:nvSpPr>
        <p:spPr/>
        <p:txBody>
          <a:bodyPr>
            <a:normAutofit/>
          </a:bodyPr>
          <a:lstStyle/>
          <a:p>
            <a:r>
              <a:rPr lang="uk-UA" dirty="0" smtClean="0"/>
              <a:t>Перше, визнати та прийняти реальність втрати та смерті.</a:t>
            </a:r>
          </a:p>
          <a:p>
            <a:pPr lvl="1"/>
            <a:r>
              <a:rPr lang="uk-UA" dirty="0" smtClean="0"/>
              <a:t>Ментальне та емоціональне прийняття вкрай важливі.</a:t>
            </a:r>
          </a:p>
          <a:p>
            <a:pPr lvl="1"/>
            <a:r>
              <a:rPr lang="uk-UA" dirty="0" smtClean="0"/>
              <a:t>Служіння поховання та меморіальне служіння дають нагоду людям попрощатися.</a:t>
            </a:r>
          </a:p>
          <a:p>
            <a:pPr lvl="1"/>
            <a:r>
              <a:rPr lang="uk-UA" dirty="0" smtClean="0"/>
              <a:t>Усвідомте, що процесу потрібен час</a:t>
            </a:r>
            <a:r>
              <a:rPr lang="en-US" dirty="0" smtClean="0"/>
              <a:t>.</a:t>
            </a:r>
          </a:p>
          <a:p>
            <a:r>
              <a:rPr lang="uk-UA" dirty="0" smtClean="0"/>
              <a:t>Друге</a:t>
            </a:r>
            <a:r>
              <a:rPr lang="en-US" dirty="0" smtClean="0"/>
              <a:t>, </a:t>
            </a:r>
            <a:r>
              <a:rPr lang="uk-UA" dirty="0" smtClean="0"/>
              <a:t>пережити та опрацювати біль втрати</a:t>
            </a:r>
            <a:endParaRPr lang="en-US" dirty="0" smtClean="0"/>
          </a:p>
          <a:p>
            <a:pPr lvl="1"/>
            <a:r>
              <a:rPr lang="uk-UA" dirty="0" smtClean="0"/>
              <a:t>Корисно знати цикл горя</a:t>
            </a:r>
            <a:endParaRPr lang="en-US" dirty="0" smtClean="0"/>
          </a:p>
          <a:p>
            <a:pPr lvl="1"/>
            <a:r>
              <a:rPr lang="uk-UA" dirty="0" smtClean="0"/>
              <a:t>Потрібно уникати довгих періодів скорботи</a:t>
            </a:r>
          </a:p>
          <a:p>
            <a:pPr lvl="1"/>
            <a:r>
              <a:rPr lang="uk-UA" dirty="0"/>
              <a:t>Розмова </a:t>
            </a:r>
            <a:r>
              <a:rPr lang="uk-UA" dirty="0" smtClean="0"/>
              <a:t>про цей процес з </a:t>
            </a:r>
            <a:r>
              <a:rPr lang="uk-UA" dirty="0"/>
              <a:t>іншими </a:t>
            </a:r>
            <a:r>
              <a:rPr lang="uk-UA" dirty="0" smtClean="0"/>
              <a:t>людьми є корисною</a:t>
            </a:r>
            <a:endParaRPr lang="en-US" dirty="0" smtClean="0"/>
          </a:p>
        </p:txBody>
      </p:sp>
    </p:spTree>
    <p:extLst>
      <p:ext uri="{BB962C8B-B14F-4D97-AF65-F5344CB8AC3E}">
        <p14:creationId xmlns:p14="http://schemas.microsoft.com/office/powerpoint/2010/main" val="16298920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dirty="0"/>
              <a:t>Чотири завдання </a:t>
            </a:r>
            <a:r>
              <a:rPr lang="uk-UA" dirty="0" smtClean="0"/>
              <a:t>під час горя-скорботи</a:t>
            </a:r>
            <a:r>
              <a:rPr lang="en-US" dirty="0"/>
              <a:t>		</a:t>
            </a:r>
          </a:p>
        </p:txBody>
      </p:sp>
      <p:sp>
        <p:nvSpPr>
          <p:cNvPr id="3" name="Content Placeholder 2"/>
          <p:cNvSpPr>
            <a:spLocks noGrp="1"/>
          </p:cNvSpPr>
          <p:nvPr>
            <p:ph idx="1"/>
          </p:nvPr>
        </p:nvSpPr>
        <p:spPr/>
        <p:txBody>
          <a:bodyPr>
            <a:normAutofit/>
          </a:bodyPr>
          <a:lstStyle/>
          <a:p>
            <a:r>
              <a:rPr lang="uk-UA" dirty="0" smtClean="0"/>
              <a:t>Третє</a:t>
            </a:r>
            <a:r>
              <a:rPr lang="en-US" dirty="0" smtClean="0"/>
              <a:t>, </a:t>
            </a:r>
            <a:r>
              <a:rPr lang="uk-UA" dirty="0" smtClean="0"/>
              <a:t>адаптація до  життя без померлого.</a:t>
            </a:r>
            <a:endParaRPr lang="en-US" dirty="0" smtClean="0"/>
          </a:p>
          <a:p>
            <a:pPr lvl="1"/>
            <a:r>
              <a:rPr lang="uk-UA" dirty="0" smtClean="0"/>
              <a:t>Родичі померлого здобудуть нові обов'язки та розвинуть нові навички.</a:t>
            </a:r>
            <a:endParaRPr lang="en-US" dirty="0" smtClean="0"/>
          </a:p>
          <a:p>
            <a:pPr lvl="1"/>
            <a:r>
              <a:rPr lang="uk-UA" dirty="0" smtClean="0"/>
              <a:t>Ці зміни спричинять стрес та кинуть виклик внутрішньо, зовнішньо та духовно.</a:t>
            </a:r>
          </a:p>
          <a:p>
            <a:pPr lvl="1"/>
            <a:r>
              <a:rPr lang="uk-UA" dirty="0" smtClean="0"/>
              <a:t>Наслідком може бути обурення та віддалення</a:t>
            </a:r>
            <a:r>
              <a:rPr lang="en-US" dirty="0" smtClean="0"/>
              <a:t>.</a:t>
            </a:r>
            <a:r>
              <a:rPr lang="uk-UA" dirty="0" smtClean="0"/>
              <a:t> Опрацювати ці почуття необхідно.</a:t>
            </a:r>
            <a:endParaRPr lang="en-US" dirty="0" smtClean="0"/>
          </a:p>
          <a:p>
            <a:r>
              <a:rPr lang="uk-UA" dirty="0" smtClean="0"/>
              <a:t>Четверте</a:t>
            </a:r>
            <a:r>
              <a:rPr lang="en-US" dirty="0" smtClean="0"/>
              <a:t>, </a:t>
            </a:r>
            <a:r>
              <a:rPr lang="uk-UA" dirty="0" smtClean="0"/>
              <a:t>знайти шлях підтримувати здорове ставлення до покійного.</a:t>
            </a:r>
          </a:p>
          <a:p>
            <a:pPr lvl="1"/>
            <a:r>
              <a:rPr lang="uk-UA" dirty="0" smtClean="0"/>
              <a:t>Заперечення емоцій та почуттів не є відповіддю.</a:t>
            </a:r>
            <a:endParaRPr lang="en-US" dirty="0" smtClean="0"/>
          </a:p>
          <a:p>
            <a:pPr lvl="1"/>
            <a:r>
              <a:rPr lang="uk-UA" dirty="0" smtClean="0"/>
              <a:t>Мета – знайти конструктивні шляхи, які не перешкоджають нормальному життю чи стосункам.</a:t>
            </a:r>
          </a:p>
        </p:txBody>
      </p:sp>
    </p:spTree>
    <p:extLst>
      <p:ext uri="{BB962C8B-B14F-4D97-AF65-F5344CB8AC3E}">
        <p14:creationId xmlns:p14="http://schemas.microsoft.com/office/powerpoint/2010/main" val="5544032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dirty="0" smtClean="0"/>
              <a:t>Підтримка при </a:t>
            </a:r>
            <a:r>
              <a:rPr lang="uk-UA" dirty="0" smtClean="0"/>
              <a:t>втратах особового складу</a:t>
            </a:r>
            <a:endParaRPr lang="en-US" dirty="0"/>
          </a:p>
        </p:txBody>
      </p:sp>
      <p:sp>
        <p:nvSpPr>
          <p:cNvPr id="3" name="Content Placeholder 2"/>
          <p:cNvSpPr>
            <a:spLocks noGrp="1"/>
          </p:cNvSpPr>
          <p:nvPr>
            <p:ph idx="1"/>
          </p:nvPr>
        </p:nvSpPr>
        <p:spPr/>
        <p:txBody>
          <a:bodyPr>
            <a:normAutofit/>
          </a:bodyPr>
          <a:lstStyle/>
          <a:p>
            <a:r>
              <a:rPr lang="uk-UA" dirty="0" smtClean="0"/>
              <a:t>Смерть, що сталася в бою.</a:t>
            </a:r>
            <a:endParaRPr lang="en-US" dirty="0" smtClean="0"/>
          </a:p>
          <a:p>
            <a:r>
              <a:rPr lang="uk-UA" dirty="0" smtClean="0"/>
              <a:t>Загибель підтверджена членами особового складу </a:t>
            </a:r>
            <a:r>
              <a:rPr lang="uk-UA" dirty="0" smtClean="0"/>
              <a:t>підрозділу.</a:t>
            </a:r>
            <a:endParaRPr lang="uk-UA" dirty="0" smtClean="0"/>
          </a:p>
          <a:p>
            <a:r>
              <a:rPr lang="uk-UA" dirty="0" smtClean="0"/>
              <a:t>З'ясувати, кого з найближчих родичів загиблого повідомити якнайшвидше.</a:t>
            </a:r>
          </a:p>
          <a:p>
            <a:r>
              <a:rPr lang="uk-UA" dirty="0" smtClean="0"/>
              <a:t>Тіло чи рештки знайдені та підготовлені для транспортування додому.</a:t>
            </a:r>
          </a:p>
          <a:p>
            <a:r>
              <a:rPr lang="uk-UA" dirty="0" smtClean="0"/>
              <a:t>Призначено супровід з рівного чи старшого за званням для супроводу під час перевезення.</a:t>
            </a:r>
          </a:p>
        </p:txBody>
      </p:sp>
    </p:spTree>
    <p:extLst>
      <p:ext uri="{BB962C8B-B14F-4D97-AF65-F5344CB8AC3E}">
        <p14:creationId xmlns:p14="http://schemas.microsoft.com/office/powerpoint/2010/main" val="10256897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uk-UA" dirty="0" smtClean="0"/>
              <a:t>В ЗС США офіцер з втрат особового складу призначається для кожної сім</a:t>
            </a:r>
            <a:r>
              <a:rPr lang="en-US" dirty="0" smtClean="0"/>
              <a:t>’</a:t>
            </a:r>
            <a:r>
              <a:rPr lang="uk-UA" dirty="0" smtClean="0"/>
              <a:t>ї</a:t>
            </a:r>
            <a:r>
              <a:rPr lang="en-US" dirty="0"/>
              <a:t>.</a:t>
            </a:r>
            <a:endParaRPr lang="uk-UA" dirty="0" smtClean="0"/>
          </a:p>
          <a:p>
            <a:pPr lvl="1"/>
            <a:r>
              <a:rPr lang="uk-UA" dirty="0" smtClean="0"/>
              <a:t>Цей офіцер працює з родиною загиблого протягом певного часу, навіть до 6 місяців та допомагає в різних потребах.</a:t>
            </a:r>
          </a:p>
          <a:p>
            <a:r>
              <a:rPr lang="uk-UA" dirty="0" smtClean="0"/>
              <a:t>Капелан та офіцер готуються повідомити родину</a:t>
            </a:r>
            <a:r>
              <a:rPr lang="en-US" dirty="0" smtClean="0"/>
              <a:t>.</a:t>
            </a:r>
            <a:endParaRPr lang="en-US" dirty="0"/>
          </a:p>
          <a:p>
            <a:pPr lvl="1"/>
            <a:r>
              <a:rPr lang="uk-UA" dirty="0" smtClean="0"/>
              <a:t>Вдягається парадна форма</a:t>
            </a:r>
            <a:r>
              <a:rPr lang="en-US" dirty="0" smtClean="0"/>
              <a:t>.</a:t>
            </a:r>
            <a:endParaRPr lang="en-US" dirty="0"/>
          </a:p>
          <a:p>
            <a:pPr lvl="1"/>
            <a:r>
              <a:rPr lang="uk-UA" dirty="0" smtClean="0"/>
              <a:t>Дзвінки під час бою робляться в будь-який час</a:t>
            </a:r>
            <a:r>
              <a:rPr lang="en-US" dirty="0" smtClean="0"/>
              <a:t>.</a:t>
            </a:r>
            <a:endParaRPr lang="en-US" dirty="0"/>
          </a:p>
          <a:p>
            <a:pPr lvl="1"/>
            <a:r>
              <a:rPr lang="uk-UA" dirty="0" smtClean="0"/>
              <a:t>З'ясуйте </a:t>
            </a:r>
            <a:r>
              <a:rPr lang="uk-UA" dirty="0"/>
              <a:t>по </a:t>
            </a:r>
            <a:r>
              <a:rPr lang="uk-UA" dirty="0" smtClean="0"/>
              <a:t>можливості релігійні переконання родини.</a:t>
            </a:r>
            <a:endParaRPr lang="en-US" dirty="0"/>
          </a:p>
        </p:txBody>
      </p:sp>
      <p:sp>
        <p:nvSpPr>
          <p:cNvPr id="4" name="Title 1"/>
          <p:cNvSpPr>
            <a:spLocks noGrp="1"/>
          </p:cNvSpPr>
          <p:nvPr>
            <p:ph type="title"/>
          </p:nvPr>
        </p:nvSpPr>
        <p:spPr/>
        <p:txBody>
          <a:bodyPr/>
          <a:lstStyle/>
          <a:p>
            <a:r>
              <a:rPr lang="uk-UA" dirty="0" smtClean="0"/>
              <a:t>підтримка при </a:t>
            </a:r>
            <a:r>
              <a:rPr lang="uk-UA" dirty="0"/>
              <a:t>втратах особового складу</a:t>
            </a:r>
            <a:endParaRPr lang="en-US" dirty="0"/>
          </a:p>
        </p:txBody>
      </p:sp>
    </p:spTree>
    <p:extLst>
      <p:ext uri="{BB962C8B-B14F-4D97-AF65-F5344CB8AC3E}">
        <p14:creationId xmlns:p14="http://schemas.microsoft.com/office/powerpoint/2010/main" val="19422359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dirty="0" smtClean="0"/>
              <a:t>повідомлення</a:t>
            </a:r>
            <a:endParaRPr lang="en-US" dirty="0"/>
          </a:p>
        </p:txBody>
      </p:sp>
      <p:sp>
        <p:nvSpPr>
          <p:cNvPr id="3" name="Content Placeholder 2"/>
          <p:cNvSpPr>
            <a:spLocks noGrp="1"/>
          </p:cNvSpPr>
          <p:nvPr>
            <p:ph idx="1"/>
          </p:nvPr>
        </p:nvSpPr>
        <p:spPr/>
        <p:txBody>
          <a:bodyPr>
            <a:normAutofit fontScale="92500" lnSpcReduction="10000"/>
          </a:bodyPr>
          <a:lstStyle/>
          <a:p>
            <a:r>
              <a:rPr lang="uk-UA" dirty="0" smtClean="0"/>
              <a:t>В будинку</a:t>
            </a:r>
            <a:r>
              <a:rPr lang="en-US" dirty="0" smtClean="0"/>
              <a:t>:</a:t>
            </a:r>
          </a:p>
          <a:p>
            <a:pPr lvl="1"/>
            <a:r>
              <a:rPr lang="uk-UA" dirty="0" smtClean="0"/>
              <a:t>Чітко розповідайте про те, що трапилося, проте не будьте занадто драматичні. </a:t>
            </a:r>
            <a:endParaRPr lang="en-US" dirty="0" smtClean="0"/>
          </a:p>
          <a:p>
            <a:pPr lvl="1"/>
            <a:r>
              <a:rPr lang="uk-UA" dirty="0" smtClean="0"/>
              <a:t>Будьте готові бути присутніми, уважними.</a:t>
            </a:r>
            <a:endParaRPr lang="en-US" dirty="0" smtClean="0"/>
          </a:p>
          <a:p>
            <a:pPr lvl="1"/>
            <a:r>
              <a:rPr lang="uk-UA" dirty="0" smtClean="0"/>
              <a:t>Слухайте та робіть нотатки.</a:t>
            </a:r>
            <a:endParaRPr lang="en-US" dirty="0" smtClean="0"/>
          </a:p>
          <a:p>
            <a:pPr lvl="1"/>
            <a:r>
              <a:rPr lang="uk-UA" dirty="0" smtClean="0"/>
              <a:t>Кого ще ви можете повідомити від імені родини</a:t>
            </a:r>
            <a:r>
              <a:rPr lang="en-US" dirty="0" smtClean="0"/>
              <a:t>?</a:t>
            </a:r>
          </a:p>
          <a:p>
            <a:pPr lvl="2"/>
            <a:r>
              <a:rPr lang="uk-UA" dirty="0" smtClean="0"/>
              <a:t>Священників, помісну церкву</a:t>
            </a:r>
            <a:endParaRPr lang="en-US" dirty="0" smtClean="0"/>
          </a:p>
          <a:p>
            <a:pPr lvl="2"/>
            <a:r>
              <a:rPr lang="uk-UA" dirty="0" smtClean="0"/>
              <a:t>Родичів </a:t>
            </a:r>
            <a:endParaRPr lang="en-US" dirty="0" smtClean="0"/>
          </a:p>
          <a:p>
            <a:pPr lvl="2"/>
            <a:r>
              <a:rPr lang="uk-UA" dirty="0" smtClean="0"/>
              <a:t>Друзів</a:t>
            </a:r>
            <a:endParaRPr lang="en-US" dirty="0" smtClean="0"/>
          </a:p>
          <a:p>
            <a:pPr lvl="1"/>
            <a:r>
              <a:rPr lang="uk-UA" dirty="0" smtClean="0"/>
              <a:t>Спитайте, чи можете ви помолитися.</a:t>
            </a:r>
            <a:endParaRPr lang="en-US" dirty="0" smtClean="0"/>
          </a:p>
          <a:p>
            <a:pPr lvl="1"/>
            <a:r>
              <a:rPr lang="uk-UA" dirty="0" smtClean="0"/>
              <a:t>Домовтеся про наступну зустріч. </a:t>
            </a:r>
            <a:endParaRPr lang="en-US" dirty="0" smtClean="0"/>
          </a:p>
          <a:p>
            <a:pPr lvl="1"/>
            <a:endParaRPr lang="en-US" dirty="0"/>
          </a:p>
        </p:txBody>
      </p:sp>
    </p:spTree>
    <p:extLst>
      <p:ext uri="{BB962C8B-B14F-4D97-AF65-F5344CB8AC3E}">
        <p14:creationId xmlns:p14="http://schemas.microsoft.com/office/powerpoint/2010/main" val="7142808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dirty="0" smtClean="0"/>
              <a:t>Наступні дії</a:t>
            </a:r>
            <a:endParaRPr lang="en-US" dirty="0"/>
          </a:p>
        </p:txBody>
      </p:sp>
      <p:sp>
        <p:nvSpPr>
          <p:cNvPr id="3" name="Content Placeholder 2"/>
          <p:cNvSpPr>
            <a:spLocks noGrp="1"/>
          </p:cNvSpPr>
          <p:nvPr>
            <p:ph idx="1"/>
          </p:nvPr>
        </p:nvSpPr>
        <p:spPr/>
        <p:txBody>
          <a:bodyPr/>
          <a:lstStyle/>
          <a:p>
            <a:r>
              <a:rPr lang="uk-UA" dirty="0" smtClean="0"/>
              <a:t>Координуйте або підготуйте поховання чи меморіальне служіння.</a:t>
            </a:r>
            <a:endParaRPr lang="en-US" dirty="0" smtClean="0"/>
          </a:p>
          <a:p>
            <a:r>
              <a:rPr lang="uk-UA" dirty="0" smtClean="0"/>
              <a:t>Спілкуйтеся з пастирем, священиком родини.</a:t>
            </a:r>
            <a:endParaRPr lang="en-US" dirty="0" smtClean="0"/>
          </a:p>
          <a:p>
            <a:r>
              <a:rPr lang="uk-UA" dirty="0" smtClean="0"/>
              <a:t>Запропонуйте провести меморіальне служіння, вшанування пам'яті загиблого.</a:t>
            </a:r>
            <a:endParaRPr lang="en-US" dirty="0" smtClean="0"/>
          </a:p>
          <a:p>
            <a:r>
              <a:rPr lang="uk-UA" dirty="0" smtClean="0"/>
              <a:t>Якщо можливо, проведіть військове поховання та віддачу шани.</a:t>
            </a:r>
            <a:endParaRPr lang="en-US" dirty="0"/>
          </a:p>
        </p:txBody>
      </p:sp>
    </p:spTree>
    <p:extLst>
      <p:ext uri="{BB962C8B-B14F-4D97-AF65-F5344CB8AC3E}">
        <p14:creationId xmlns:p14="http://schemas.microsoft.com/office/powerpoint/2010/main" val="12430389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dirty="0" smtClean="0"/>
              <a:t>Військові почесті</a:t>
            </a:r>
            <a:endParaRPr lang="en-US" dirty="0"/>
          </a:p>
        </p:txBody>
      </p:sp>
      <p:sp>
        <p:nvSpPr>
          <p:cNvPr id="3" name="Content Placeholder 2"/>
          <p:cNvSpPr>
            <a:spLocks noGrp="1"/>
          </p:cNvSpPr>
          <p:nvPr>
            <p:ph idx="1"/>
          </p:nvPr>
        </p:nvSpPr>
        <p:spPr/>
        <p:txBody>
          <a:bodyPr/>
          <a:lstStyle/>
          <a:p>
            <a:r>
              <a:rPr lang="uk-UA" dirty="0" smtClean="0"/>
              <a:t>Надаються при могилі, при похованні.</a:t>
            </a:r>
            <a:endParaRPr lang="en-US" dirty="0" smtClean="0"/>
          </a:p>
          <a:p>
            <a:r>
              <a:rPr lang="uk-UA" dirty="0" smtClean="0"/>
              <a:t>Ця церемонія – військова шана, її довго пам'ятають родина та громада.</a:t>
            </a:r>
          </a:p>
          <a:p>
            <a:r>
              <a:rPr lang="uk-UA" dirty="0" smtClean="0"/>
              <a:t>Капелани координують питання з командиром наряду</a:t>
            </a:r>
            <a:r>
              <a:rPr lang="en-US" dirty="0" smtClean="0"/>
              <a:t>.</a:t>
            </a:r>
          </a:p>
          <a:p>
            <a:r>
              <a:rPr lang="uk-UA" dirty="0" smtClean="0"/>
              <a:t>Елементи церемонії біля могили</a:t>
            </a:r>
            <a:r>
              <a:rPr lang="en-US" dirty="0" smtClean="0"/>
              <a:t>: </a:t>
            </a:r>
            <a:r>
              <a:rPr lang="uk-UA" dirty="0" smtClean="0"/>
              <a:t>згортання прапору, залп рушниць (3 р.), сигнал горна.</a:t>
            </a:r>
            <a:endParaRPr lang="en-US" dirty="0" smtClean="0"/>
          </a:p>
          <a:p>
            <a:endParaRPr lang="en-US" dirty="0"/>
          </a:p>
        </p:txBody>
      </p:sp>
    </p:spTree>
    <p:extLst>
      <p:ext uri="{BB962C8B-B14F-4D97-AF65-F5344CB8AC3E}">
        <p14:creationId xmlns:p14="http://schemas.microsoft.com/office/powerpoint/2010/main" val="632165403"/>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1508</TotalTime>
  <Words>923</Words>
  <Application>Microsoft Office PowerPoint</Application>
  <PresentationFormat>Произвольный</PresentationFormat>
  <Paragraphs>156</Paragraphs>
  <Slides>16</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Gallery</vt:lpstr>
      <vt:lpstr>смерть  від поранення або  нещасного випадку</vt:lpstr>
      <vt:lpstr>Цілі </vt:lpstr>
      <vt:lpstr>Чотири завдання під час горя-скорботи</vt:lpstr>
      <vt:lpstr>Чотири завдання під час горя-скорботи  </vt:lpstr>
      <vt:lpstr>Підтримка при втратах особового складу</vt:lpstr>
      <vt:lpstr>підтримка при втратах особового складу</vt:lpstr>
      <vt:lpstr>повідомлення</vt:lpstr>
      <vt:lpstr>Наступні дії</vt:lpstr>
      <vt:lpstr>Військові почесті</vt:lpstr>
      <vt:lpstr>ПІДСТАВИ для ХВИЛЮВАННЯ капелану необхідно знати ці сфери та ділитися ними по можливості</vt:lpstr>
      <vt:lpstr>ПІДСТАВИ для ХВИЛЮВАННЯ капелану необхідно знати ці сфери та ділитися ними по можливості</vt:lpstr>
      <vt:lpstr>ПІДСТАВИ для ХВИЛЮВАННЯ капелану необхідно знати ці сфери та ділитися ними по можливості</vt:lpstr>
      <vt:lpstr>ПІДСТАВИ для ХВИЛЮВАННЯ капелану необхідно знати ці сфери та ділитися ними по можливості</vt:lpstr>
      <vt:lpstr>ПІДСТАВИ для ХВИЛЮВАННЯ капелану необхідно знати ці сфери та ділитися ними по можливості</vt:lpstr>
      <vt:lpstr>ПІДСТАВИ для ХВИЛЮВАННЯ капелану необхідно знати ці сфери та ділитися ними по можливості</vt:lpstr>
      <vt:lpstr>Презентация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Casualty assistance</dc:title>
  <dc:creator>James Ellis</dc:creator>
  <cp:lastModifiedBy>Sergei Tereschenko</cp:lastModifiedBy>
  <cp:revision>57</cp:revision>
  <dcterms:created xsi:type="dcterms:W3CDTF">2016-12-19T01:54:38Z</dcterms:created>
  <dcterms:modified xsi:type="dcterms:W3CDTF">2017-01-19T13:53:07Z</dcterms:modified>
</cp:coreProperties>
</file>